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notesSlides/notesSlide1.xml" ContentType="application/vnd.openxmlformats-officedocument.presentationml.notesSlide+xml"/>
  <Override PartName="/ppt/media/image7.jpg" ContentType="image/jpg"/>
  <Override PartName="/ppt/media/image9.jpg" ContentType="image/jpg"/>
  <Override PartName="/ppt/media/image10.jpg" ContentType="image/jpg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6"/>
  </p:notesMasterIdLst>
  <p:sldIdLst>
    <p:sldId id="280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81" r:id="rId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shik Aaryan" initials="KA" lastIdx="1" clrIdx="0">
    <p:extLst>
      <p:ext uri="{19B8F6BF-5375-455C-9EA6-DF929625EA0E}">
        <p15:presenceInfo xmlns:p15="http://schemas.microsoft.com/office/powerpoint/2012/main" userId="407ca464d04fa1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E7BF6-1FE5-4DC3-B98E-B36DF1ADADD2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CC617-FA32-4F00-AC16-6A0605B9E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13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CC617-FA32-4F00-AC16-6A0605B9EC2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36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BAB7-C787-602A-1DD3-19FEFB68B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FDA30-2161-F79B-029E-FC4BB53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0178F-727F-1C11-CA44-D700DFB2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F1A3-C0A3-0C94-FAA6-43E5254C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B5AD-05B2-2194-A7C4-AEF2EDC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26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DC20-AC23-B687-394D-F61DC2AE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96635-8238-A7D6-3D03-5C890C798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F2B6E-1801-6285-415C-1D372B51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128A6-FDD4-6DC0-A61A-576D346B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13F62-7C93-4A53-8BBE-6D35F5C3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07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27F58-F3C9-465B-4B36-91D3591A9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D83B5-6D95-B8BE-84D7-BBD3CD104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24BBB-B007-C8D5-5415-BBC2A6F1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10F1-DEA1-772F-F78F-65B3CA50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C3AE-748D-A184-9FB8-F7A94266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73FF-30D8-F9E3-5F17-F2D2C200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F78A-C824-8229-A7D3-0A1884D2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66818-F059-142E-FEFC-5FC88FBE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02E4B-C357-BC00-3F68-9B63546A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E37AB-11AB-605F-327D-563A7206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86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2878-CC91-EC36-6620-E5FDEE4E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8B7B-FEF3-80E1-C740-60301AA1C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2D3F9-F151-5F3A-6651-D062B79E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A57B-854C-D4E3-1BCE-1D82E597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D6E2B-F984-D710-8B96-B7D1AFF9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2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6540-4844-CF7C-1F56-480C1EEA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DF3B-2273-3005-D0AF-038F7F4E3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316DA-74A1-5641-234E-95B5DA5BA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D9919-61DA-2F93-4691-02FED509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B4DB4-A6E7-D8ED-7533-D974E37D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9F3C-46D7-3876-C16E-FAFB8FB8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78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662-EF26-37B9-4400-36576319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4CC58-60B5-713A-F3EF-ABCC8D7EB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97D44-A65E-4C58-D3D7-15F687A5B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6DE6D-3904-95B9-F9B2-A568E6539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E4ADF-3050-25E1-D4AB-4F467A096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BD33D-FF12-5CAA-AC6F-C031CFFB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C24C0-F8A4-F024-CACC-7ABB3255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B5CFD-B993-EB73-029F-EF1FCC52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17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9E04-B231-A85E-FFE5-FEF38C3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04BAE-9611-BAE3-7F0F-D7ACE809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E89C9-D33D-9210-5EB2-282520D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18DDD-38FB-D6BB-ED8E-72CF8C38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40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37F49-4825-4199-01C0-7176CA06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BDB4-2E85-4AE4-8A72-BA4A05D1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7BB24-01CC-F07B-1E5A-A1B1661B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447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9EBF-2056-E089-A858-C23D5326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70B1-57A9-4792-FB10-4B2FD203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D665D-CFC2-1C9B-6C6C-55DA7B203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7329-CE42-CBE1-A742-11A6BC0E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71129-EE89-C671-11AC-284D7EBA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35E98-158A-FFF7-E081-0D1A0CDC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398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10DA-3C6C-7D2E-2F51-42CF1618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61D12-786A-6783-A4A6-D7A681ED4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44368-2A5C-CA57-6A13-D84D8E15D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7ABDC-2453-07BF-A017-F4C48D53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E6609-B765-4D5B-E6DD-D450CF1B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6FF3B-CC21-0E68-C3BB-7112BDEC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58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14E3B-0E88-5EC8-0516-262E8703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B5F71-610C-9C66-FFD2-DB7BF3BC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9B9B-7CA4-6938-AE40-8CFBFCE34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3218-D5BC-CF88-846F-FC604B0A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4441-4949-05BA-0F54-8A89C8AD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98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7E4E-7FF4-3519-3D41-D851A72A6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5E89A-5609-62BE-A597-0C78BEE92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B37DD-CD75-21A6-0108-25E7E9F57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76B66-5765-5867-814C-AF36389E3C91}"/>
              </a:ext>
            </a:extLst>
          </p:cNvPr>
          <p:cNvSpPr txBox="1"/>
          <p:nvPr/>
        </p:nvSpPr>
        <p:spPr>
          <a:xfrm>
            <a:off x="457200" y="563880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</a:t>
            </a:r>
          </a:p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IN</a:t>
            </a:r>
          </a:p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SMART CITIES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4193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30200"/>
            <a:ext cx="800735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3.2</a:t>
            </a:r>
            <a:r>
              <a:rPr b="1" spc="4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 Energy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Management: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homes.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instance,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thermostats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occupants'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behavior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cooling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settings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conserve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energy.</a:t>
            </a:r>
            <a:r>
              <a:rPr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renewable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like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solar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power.</a:t>
            </a:r>
            <a:endParaRPr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supply,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inefficiencies,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lower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carbon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emissions.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done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implementing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various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strategies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load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shifting,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storage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3429000"/>
            <a:ext cx="7924800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7394" y="5791200"/>
            <a:ext cx="4645406" cy="111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</a:t>
            </a:r>
            <a:r>
              <a:rPr sz="1700" spc="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5: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Energy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Sustainability</a:t>
            </a:r>
            <a:r>
              <a:rPr sz="170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in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Cities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533400"/>
            <a:ext cx="8113395" cy="5962393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355600" marR="15240" indent="-342900">
              <a:lnSpc>
                <a:spcPct val="102200"/>
              </a:lnSpc>
              <a:spcBef>
                <a:spcPts val="2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3.3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 Public </a:t>
            </a:r>
            <a:r>
              <a:rPr b="1" dirty="0">
                <a:latin typeface="Times New Roman"/>
                <a:cs typeface="Times New Roman"/>
              </a:rPr>
              <a:t>Safety: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be used to enhance public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safety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analyzing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fires.</a:t>
            </a:r>
            <a:r>
              <a:rPr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dispatch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appropriate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teams.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endParaRPr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emergencies.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603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Policing:</a:t>
            </a:r>
            <a:r>
              <a:rPr b="1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law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enforcement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agencies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likely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occur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based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historical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factors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weather,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35" dirty="0">
                <a:solidFill>
                  <a:srgbClr val="252525"/>
                </a:solidFill>
                <a:latin typeface="Times New Roman"/>
                <a:cs typeface="Times New Roman"/>
              </a:rPr>
              <a:t>day,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local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events.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efficiently.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28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Emergency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Response: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services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efficiently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emergencies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natural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disasters,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terrorist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attacks.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social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media,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location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severity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dispatch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appropriate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team</a:t>
            </a:r>
            <a:r>
              <a:rPr spc="-30" dirty="0">
                <a:solidFill>
                  <a:srgbClr val="7E7E7E"/>
                </a:solidFill>
                <a:latin typeface="Verdana"/>
                <a:cs typeface="Verdana"/>
              </a:rPr>
              <a:t>.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36524"/>
            <a:ext cx="8206105" cy="6712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41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3.4</a:t>
            </a:r>
            <a:r>
              <a:rPr b="1" spc="4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Healthcare: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outcomes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outcomes,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plans.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operations.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points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cities: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479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Medical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Diagnosis: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diagnosis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diagnose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diseases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plans.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images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lab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results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anomalies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may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missed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human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5684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Remote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Patient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Monitoring: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remote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outside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outcomes.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wearables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vital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changes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issues.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Drug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Discovery: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accelerate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discovery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bringing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new drugs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market.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large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datasets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candidates,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efficacy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toxicity,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recommend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best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strategies.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304801"/>
            <a:ext cx="8127365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Healthcare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Resource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costs.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staffing,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wait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times.</a:t>
            </a:r>
            <a:endParaRPr sz="2000" dirty="0">
              <a:latin typeface="Times New Roman"/>
              <a:cs typeface="Times New Roman"/>
            </a:endParaRPr>
          </a:p>
          <a:p>
            <a:pPr marL="355600" marR="4572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Personalized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Medicine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medicine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tailor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treatments</a:t>
            </a:r>
            <a:r>
              <a:rPr sz="20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individual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based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unique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genetics,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lifestyle,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history.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recommend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most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course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action.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429000"/>
            <a:ext cx="6053074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1195" y="6019799"/>
            <a:ext cx="3426206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 </a:t>
            </a:r>
            <a:r>
              <a:rPr sz="1700" dirty="0">
                <a:latin typeface="Palatino Linotype"/>
                <a:cs typeface="Palatino Linotype"/>
              </a:rPr>
              <a:t>6: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Health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Care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System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36524"/>
            <a:ext cx="8268335" cy="6384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0637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3.5</a:t>
            </a:r>
            <a:r>
              <a:rPr b="1" spc="42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-9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Air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Quality: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levels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pollution.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throughout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recommendations.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355600" marR="2476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Real-time monitoring: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sensors 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 in various locations throughout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city to collect data on air quality in real-time. This can 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 where pollution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high,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take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immediate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action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Predictive </a:t>
            </a:r>
            <a:r>
              <a:rPr b="1" dirty="0">
                <a:latin typeface="Times New Roman"/>
                <a:cs typeface="Times New Roman"/>
              </a:rPr>
              <a:t>modeling: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use historical data to create predictive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models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 can forecast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 pollution levels. This can help city planners to take proactive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measures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reduce pollution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levels,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rerouting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factory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schedules.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55904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Indoor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air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quality</a:t>
            </a:r>
            <a:r>
              <a:rPr b="1" spc="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monitoring: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indoor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This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pollution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recommendations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 to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indoors.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908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Environmental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policy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optimization: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effectiveness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current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environmental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policies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suggest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changes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could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governments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informed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positive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1" y="512708"/>
            <a:ext cx="7617459" cy="2446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FUTURE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SCOPE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integration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expected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revolutionize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sustainability,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resources,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enable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decision-making,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services.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continue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grow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complex,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will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urban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370" y="3262313"/>
            <a:ext cx="6324600" cy="3276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0194" y="6019799"/>
            <a:ext cx="4797806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</a:t>
            </a:r>
            <a:r>
              <a:rPr sz="1700" spc="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7:</a:t>
            </a:r>
            <a:r>
              <a:rPr sz="1700" spc="-5" dirty="0">
                <a:latin typeface="Palatino Linotype"/>
                <a:cs typeface="Palatino Linotype"/>
              </a:rPr>
              <a:t> scalable</a:t>
            </a:r>
            <a:r>
              <a:rPr sz="1700" spc="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IoT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architecture</a:t>
            </a:r>
            <a:r>
              <a:rPr sz="1700" spc="-3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for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</a:t>
            </a:r>
            <a:r>
              <a:rPr sz="1700" spc="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spc="-40" dirty="0">
                <a:latin typeface="Palatino Linotype"/>
                <a:cs typeface="Palatino Linotype"/>
              </a:rPr>
              <a:t>city.</a:t>
            </a:r>
            <a:endParaRPr sz="17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28600"/>
            <a:ext cx="8229600" cy="2571216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355600" marR="5080" indent="-342900">
              <a:lnSpc>
                <a:spcPct val="102200"/>
              </a:lnSpc>
              <a:spcBef>
                <a:spcPts val="2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4.1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Autonomous </a:t>
            </a:r>
            <a:r>
              <a:rPr sz="2000" b="1" spc="-5" dirty="0">
                <a:latin typeface="Times New Roman"/>
                <a:cs typeface="Times New Roman"/>
              </a:rPr>
              <a:t>vehicles:</a:t>
            </a:r>
            <a:r>
              <a:rPr sz="2000" b="1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Self-driving cars and other autonomous vehicles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will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navigate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complex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environments,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obstacles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avoid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collisions.</a:t>
            </a:r>
            <a:endParaRPr sz="2000" dirty="0">
              <a:latin typeface="Times New Roman"/>
              <a:cs typeface="Times New Roman"/>
            </a:endParaRPr>
          </a:p>
          <a:p>
            <a:pPr marL="355600" marR="158750" indent="-3429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Autonomous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including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self-driving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cars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types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transportation,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significantly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transform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move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around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 cities.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1" y="2971800"/>
            <a:ext cx="60579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7857" y="6046419"/>
            <a:ext cx="2208530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Figure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8: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Self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driving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49"/>
            <a:ext cx="8011159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30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4.2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Intelligent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management: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flow,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 city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lights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signage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movement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involves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using</a:t>
            </a:r>
            <a:r>
              <a:rPr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emissions,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drivers,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pedestrians,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cyclists.There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ways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used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939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Real-time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monitoring:</a:t>
            </a:r>
            <a:r>
              <a:rPr b="1" spc="2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congestion.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65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Predictive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analysis: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before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occur.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minimize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drivers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pedestrians.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81001"/>
            <a:ext cx="8208645" cy="23513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Incident </a:t>
            </a:r>
            <a:r>
              <a:rPr sz="2000" b="1" spc="-5" dirty="0">
                <a:latin typeface="Times New Roman"/>
                <a:cs typeface="Times New Roman"/>
              </a:rPr>
              <a:t>detection </a:t>
            </a:r>
            <a:r>
              <a:rPr sz="2000" b="1" dirty="0">
                <a:latin typeface="Times New Roman"/>
                <a:cs typeface="Times New Roman"/>
              </a:rPr>
              <a:t>and </a:t>
            </a:r>
            <a:r>
              <a:rPr sz="2000" b="1" spc="-5" dirty="0">
                <a:latin typeface="Times New Roman"/>
                <a:cs typeface="Times New Roman"/>
              </a:rPr>
              <a:t>response: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algorithms can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 data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incidents such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 accidents or road closures, and provide real-time alerts to traffic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systems. This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times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minimize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incidents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flow.</a:t>
            </a:r>
            <a:endParaRPr sz="2000" dirty="0">
              <a:latin typeface="Times New Roman"/>
              <a:cs typeface="Times New Roman"/>
            </a:endParaRPr>
          </a:p>
          <a:p>
            <a:pPr marL="355600" marR="27940" indent="-342900" algn="just">
              <a:lnSpc>
                <a:spcPct val="106700"/>
              </a:lnSpc>
              <a:spcBef>
                <a:spcPts val="11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Dynamic speed </a:t>
            </a:r>
            <a:r>
              <a:rPr sz="2000" b="1" spc="-5" dirty="0">
                <a:latin typeface="Times New Roman"/>
                <a:cs typeface="Times New Roman"/>
              </a:rPr>
              <a:t>limits: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to adjust speed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limits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based on real-time traffic data,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461" y="2971800"/>
            <a:ext cx="5867400" cy="3505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8394" y="5429199"/>
            <a:ext cx="3589654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 </a:t>
            </a:r>
            <a:r>
              <a:rPr sz="1700" dirty="0">
                <a:latin typeface="Palatino Linotype"/>
                <a:cs typeface="Palatino Linotype"/>
              </a:rPr>
              <a:t>9:</a:t>
            </a:r>
            <a:r>
              <a:rPr sz="1700" spc="-20" dirty="0">
                <a:latin typeface="Palatino Linotype"/>
                <a:cs typeface="Palatino Linotype"/>
              </a:rPr>
              <a:t> Traffic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Management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System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" y="6629399"/>
            <a:ext cx="4590160" cy="2385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33400"/>
            <a:ext cx="8107680" cy="5865708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55600" marR="323850" indent="-342900">
              <a:lnSpc>
                <a:spcPct val="103299"/>
              </a:lnSpc>
              <a:spcBef>
                <a:spcPts val="1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4.3</a:t>
            </a:r>
            <a:r>
              <a:rPr b="1" spc="409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Safety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Security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through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Intelligent</a:t>
            </a:r>
            <a:r>
              <a:rPr b="1" dirty="0">
                <a:latin typeface="Times New Roman"/>
                <a:cs typeface="Times New Roman"/>
              </a:rPr>
              <a:t> Surveillance:</a:t>
            </a:r>
            <a:r>
              <a:rPr b="1" spc="26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authorities.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Improved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video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real- 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recognize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classify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objects,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behavioral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flag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unusual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suspicious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activities,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personnel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situational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awareness.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rapid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emergencies,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natural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disasters,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terrorism,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city.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89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Moreover,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law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enforcement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efforts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tracking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suspects,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investigating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crimes,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evidence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court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cases.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promote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justice,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safer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communities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22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00" y="381858"/>
            <a:ext cx="8763000" cy="31912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8895" algn="ctr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30810" indent="-342900">
              <a:lnSpc>
                <a:spcPct val="100499"/>
              </a:lnSpc>
              <a:spcBef>
                <a:spcPts val="12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latin typeface="Times New Roman"/>
                <a:cs typeface="Times New Roman"/>
              </a:rPr>
              <a:t>Introduction </a:t>
            </a:r>
            <a:r>
              <a:rPr sz="1700" b="1" dirty="0">
                <a:latin typeface="Times New Roman"/>
                <a:cs typeface="Times New Roman"/>
              </a:rPr>
              <a:t>to </a:t>
            </a:r>
            <a:r>
              <a:rPr sz="1700" b="1" spc="-5" dirty="0">
                <a:latin typeface="Times New Roman"/>
                <a:cs typeface="Times New Roman"/>
              </a:rPr>
              <a:t>AI in </a:t>
            </a:r>
            <a:r>
              <a:rPr sz="1700" b="1" spc="-10" dirty="0">
                <a:latin typeface="Times New Roman"/>
                <a:cs typeface="Times New Roman"/>
              </a:rPr>
              <a:t>Smart </a:t>
            </a:r>
            <a:r>
              <a:rPr sz="1700" b="1" spc="-5" dirty="0">
                <a:latin typeface="Times New Roman"/>
                <a:cs typeface="Times New Roman"/>
              </a:rPr>
              <a:t>Cities: </a:t>
            </a:r>
            <a:r>
              <a:rPr sz="1700" dirty="0">
                <a:latin typeface="Times New Roman"/>
                <a:cs typeface="Times New Roman"/>
              </a:rPr>
              <a:t>Artificial Intelligence </a:t>
            </a:r>
            <a:r>
              <a:rPr sz="1700" spc="-5" dirty="0">
                <a:latin typeface="Times New Roman"/>
                <a:cs typeface="Times New Roman"/>
              </a:rPr>
              <a:t>(AI) </a:t>
            </a:r>
            <a:r>
              <a:rPr sz="1700" dirty="0">
                <a:latin typeface="Times New Roman"/>
                <a:cs typeface="Times New Roman"/>
              </a:rPr>
              <a:t>is a rapidly evolving field that has the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potential to transform the </a:t>
            </a:r>
            <a:r>
              <a:rPr sz="1700" spc="-5" dirty="0">
                <a:latin typeface="Times New Roman"/>
                <a:cs typeface="Times New Roman"/>
              </a:rPr>
              <a:t>way we </a:t>
            </a:r>
            <a:r>
              <a:rPr sz="1700" dirty="0">
                <a:latin typeface="Times New Roman"/>
                <a:cs typeface="Times New Roman"/>
              </a:rPr>
              <a:t>live and work. </a:t>
            </a:r>
            <a:r>
              <a:rPr sz="1700" spc="-5" dirty="0">
                <a:latin typeface="Times New Roman"/>
                <a:cs typeface="Times New Roman"/>
              </a:rPr>
              <a:t>One </a:t>
            </a:r>
            <a:r>
              <a:rPr sz="1700" dirty="0">
                <a:latin typeface="Times New Roman"/>
                <a:cs typeface="Times New Roman"/>
              </a:rPr>
              <a:t>area </a:t>
            </a:r>
            <a:r>
              <a:rPr sz="1700" spc="-5" dirty="0">
                <a:latin typeface="Times New Roman"/>
                <a:cs typeface="Times New Roman"/>
              </a:rPr>
              <a:t>where AI </a:t>
            </a:r>
            <a:r>
              <a:rPr sz="1700" dirty="0">
                <a:latin typeface="Times New Roman"/>
                <a:cs typeface="Times New Roman"/>
              </a:rPr>
              <a:t>is already </a:t>
            </a:r>
            <a:r>
              <a:rPr sz="1700" spc="-5" dirty="0">
                <a:latin typeface="Times New Roman"/>
                <a:cs typeface="Times New Roman"/>
              </a:rPr>
              <a:t>making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significant impact </a:t>
            </a:r>
            <a:r>
              <a:rPr sz="1700" dirty="0">
                <a:latin typeface="Times New Roman"/>
                <a:cs typeface="Times New Roman"/>
              </a:rPr>
              <a:t>is in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development of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cities. A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city is a city that uses technology and data to </a:t>
            </a:r>
            <a:r>
              <a:rPr sz="1700" spc="-5" dirty="0">
                <a:latin typeface="Times New Roman"/>
                <a:cs typeface="Times New Roman"/>
              </a:rPr>
              <a:t>improve </a:t>
            </a:r>
            <a:r>
              <a:rPr sz="1700" dirty="0">
                <a:latin typeface="Times New Roman"/>
                <a:cs typeface="Times New Roman"/>
              </a:rPr>
              <a:t>the lives of its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residents,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enhance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sustainability,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streamline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city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operations.</a:t>
            </a:r>
            <a:endParaRPr sz="17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latin typeface="Times New Roman"/>
                <a:cs typeface="Times New Roman"/>
              </a:rPr>
              <a:t>The </a:t>
            </a:r>
            <a:r>
              <a:rPr sz="1700" dirty="0">
                <a:latin typeface="Times New Roman"/>
                <a:cs typeface="Times New Roman"/>
              </a:rPr>
              <a:t>integration of artificial </a:t>
            </a:r>
            <a:r>
              <a:rPr sz="1700" spc="-5" dirty="0">
                <a:latin typeface="Times New Roman"/>
                <a:cs typeface="Times New Roman"/>
              </a:rPr>
              <a:t>intelligence (AI) </a:t>
            </a:r>
            <a:r>
              <a:rPr sz="1700" dirty="0">
                <a:latin typeface="Times New Roman"/>
                <a:cs typeface="Times New Roman"/>
              </a:rPr>
              <a:t>technology in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cities has </a:t>
            </a:r>
            <a:r>
              <a:rPr sz="1700" spc="-5" dirty="0">
                <a:latin typeface="Times New Roman"/>
                <a:cs typeface="Times New Roman"/>
              </a:rPr>
              <a:t>become </a:t>
            </a:r>
            <a:r>
              <a:rPr sz="1700" dirty="0">
                <a:latin typeface="Times New Roman"/>
                <a:cs typeface="Times New Roman"/>
              </a:rPr>
              <a:t>increasingly popular in recent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years. AI </a:t>
            </a:r>
            <a:r>
              <a:rPr sz="1700" dirty="0">
                <a:latin typeface="Times New Roman"/>
                <a:cs typeface="Times New Roman"/>
              </a:rPr>
              <a:t>has the potential to </a:t>
            </a:r>
            <a:r>
              <a:rPr sz="1700" spc="-5" dirty="0">
                <a:latin typeface="Times New Roman"/>
                <a:cs typeface="Times New Roman"/>
              </a:rPr>
              <a:t>revolutionize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way </a:t>
            </a:r>
            <a:r>
              <a:rPr sz="1700" dirty="0">
                <a:latin typeface="Times New Roman"/>
                <a:cs typeface="Times New Roman"/>
              </a:rPr>
              <a:t>cities operate by </a:t>
            </a:r>
            <a:r>
              <a:rPr sz="1700" spc="-5" dirty="0">
                <a:latin typeface="Times New Roman"/>
                <a:cs typeface="Times New Roman"/>
              </a:rPr>
              <a:t>optimizing infrastructure, improving </a:t>
            </a:r>
            <a:r>
              <a:rPr sz="1700" dirty="0">
                <a:latin typeface="Times New Roman"/>
                <a:cs typeface="Times New Roman"/>
              </a:rPr>
              <a:t>public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services, and enhancing the overall quality of life for </a:t>
            </a:r>
            <a:r>
              <a:rPr sz="1700" spc="5" dirty="0">
                <a:latin typeface="Times New Roman"/>
                <a:cs typeface="Times New Roman"/>
              </a:rPr>
              <a:t>citizens. </a:t>
            </a:r>
            <a:r>
              <a:rPr sz="1700" spc="-5" dirty="0">
                <a:latin typeface="Times New Roman"/>
                <a:cs typeface="Times New Roman"/>
              </a:rPr>
              <a:t>This </a:t>
            </a:r>
            <a:r>
              <a:rPr sz="1700" dirty="0">
                <a:latin typeface="Times New Roman"/>
                <a:cs typeface="Times New Roman"/>
              </a:rPr>
              <a:t>project </a:t>
            </a:r>
            <a:r>
              <a:rPr sz="1700" spc="-5" dirty="0">
                <a:latin typeface="Times New Roman"/>
                <a:cs typeface="Times New Roman"/>
              </a:rPr>
              <a:t>aims </a:t>
            </a:r>
            <a:r>
              <a:rPr sz="1700" dirty="0">
                <a:latin typeface="Times New Roman"/>
                <a:cs typeface="Times New Roman"/>
              </a:rPr>
              <a:t>to explore the role of </a:t>
            </a:r>
            <a:r>
              <a:rPr sz="1700" spc="-5" dirty="0">
                <a:latin typeface="Times New Roman"/>
                <a:cs typeface="Times New Roman"/>
              </a:rPr>
              <a:t>AI </a:t>
            </a:r>
            <a:r>
              <a:rPr sz="1700" dirty="0">
                <a:latin typeface="Times New Roman"/>
                <a:cs typeface="Times New Roman"/>
              </a:rPr>
              <a:t>in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cities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how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utilized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create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more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efficient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sustainable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urban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environments.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640622"/>
            <a:ext cx="6477000" cy="2971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2194" y="6096000"/>
            <a:ext cx="3121406" cy="7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6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6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Palatino Linotype"/>
                <a:cs typeface="Palatino Linotype"/>
              </a:rPr>
              <a:t>Figure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1: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Smart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Cities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Component</a:t>
            </a:r>
            <a:endParaRPr sz="160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" y="6476999"/>
            <a:ext cx="381000" cy="195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0"/>
              </a:lnSpc>
            </a:pPr>
            <a:r>
              <a:rPr sz="1500" dirty="0">
                <a:latin typeface="Palatino Linotype"/>
                <a:cs typeface="Palatino Linotype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81001"/>
            <a:ext cx="8221345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74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4.4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Citizen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Engagement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through</a:t>
            </a:r>
            <a:r>
              <a:rPr b="1" dirty="0">
                <a:latin typeface="Times New Roman"/>
                <a:cs typeface="Times New Roman"/>
              </a:rPr>
              <a:t> Smart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Services: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facilitate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participation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personalized,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automated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assistance.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797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engagement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platforms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automated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assistance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promoting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civic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participation.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feedback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wide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range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topics,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safety,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education,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environmental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sustainability.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chatbots,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mobile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tools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request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 feedback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authorities.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953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note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must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implemented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meet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citizens'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needs,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accessible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respect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individuals'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privacy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rights.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6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trust,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must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transparent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about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clear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user-friendly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interfaces,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equitable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23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04800"/>
            <a:ext cx="8162290" cy="6638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11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4.5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Infrastructure </a:t>
            </a:r>
            <a:r>
              <a:rPr b="1" dirty="0">
                <a:latin typeface="Times New Roman"/>
                <a:cs typeface="Times New Roman"/>
              </a:rPr>
              <a:t>and </a:t>
            </a:r>
            <a:r>
              <a:rPr b="1" spc="-5" dirty="0">
                <a:latin typeface="Times New Roman"/>
                <a:cs typeface="Times New Roman"/>
              </a:rPr>
              <a:t>Resource </a:t>
            </a:r>
            <a:r>
              <a:rPr b="1" dirty="0">
                <a:latin typeface="Times New Roman"/>
                <a:cs typeface="Times New Roman"/>
              </a:rPr>
              <a:t>Management: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 AI can optimize the management </a:t>
            </a:r>
            <a:r>
              <a:rPr spc="-3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water,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1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refers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water,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goal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resulting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cost-effective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urban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crucial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sources,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trends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allocation.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weather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waste.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89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contributions.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sources,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allocation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waste.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leaks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issues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amount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due 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leakage.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24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87CD36-E591-6DE0-75F3-8F74A3305895}"/>
              </a:ext>
            </a:extLst>
          </p:cNvPr>
          <p:cNvSpPr txBox="1"/>
          <p:nvPr/>
        </p:nvSpPr>
        <p:spPr>
          <a:xfrm>
            <a:off x="2057400" y="631326"/>
            <a:ext cx="4114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 </a:t>
            </a:r>
            <a:r>
              <a:rPr lang="en-IN" sz="4000" b="1" u="sng" dirty="0"/>
              <a:t>AI IN SMART CITY</a:t>
            </a: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FF01CA-29BF-50D0-989F-F538928C6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09777"/>
              </p:ext>
            </p:extLst>
          </p:nvPr>
        </p:nvGraphicFramePr>
        <p:xfrm>
          <a:off x="381000" y="1524000"/>
          <a:ext cx="8458200" cy="50292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val="1261252470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1455168184"/>
                    </a:ext>
                  </a:extLst>
                </a:gridCol>
              </a:tblGrid>
              <a:tr h="676699">
                <a:tc>
                  <a:txBody>
                    <a:bodyPr/>
                    <a:lstStyle/>
                    <a:p>
                      <a:pPr algn="l"/>
                      <a:r>
                        <a:rPr lang="en-IN" sz="3200" b="1" u="sng" dirty="0">
                          <a:effectLst/>
                        </a:rPr>
                        <a:t>Advantages</a:t>
                      </a:r>
                      <a:endParaRPr lang="en-IN" sz="3200" u="sng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b="1" u="none" dirty="0">
                          <a:effectLst/>
                        </a:rPr>
                        <a:t>     </a:t>
                      </a:r>
                      <a:r>
                        <a:rPr lang="en-IN" sz="3200" b="1" u="sng" dirty="0">
                          <a:effectLst/>
                        </a:rPr>
                        <a:t>Disadvantages</a:t>
                      </a:r>
                      <a:endParaRPr lang="en-IN" sz="3200" u="sng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138698676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1) Better connectivity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1) Lack of social control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958834403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2) Reduce carbon footprint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2) Still under development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522567851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3) Efficient public services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3) Difficulty in the pre-commerce stage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831995524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4) Less crime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4) Security concerns and data privacy concerns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947952434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5) Improved infrastructure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5) Difficult to release the business case for implementation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374540901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6) More job opportunities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6) Excess network trust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996138596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7) Safer communication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7) Limited privacy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533649101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8) Better connectivity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8) Lack of social control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8900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56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25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" y="685800"/>
            <a:ext cx="8229600" cy="584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CONCLUSION</a:t>
            </a:r>
            <a:endParaRPr sz="2400" b="1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68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has the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revolutionize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 way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live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interact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with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world,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no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exception.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fact,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 being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in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applications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everything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 MT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26987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other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deployed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 data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officials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make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respond more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 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changing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conditions.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 also being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develop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 models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 can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events and help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officials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prepare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them.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 MT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9525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While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there 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certainly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challenges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implementing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including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issues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related 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privacy 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security,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benefits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significant.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leveraging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AI,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efficient,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livable,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life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their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setting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 stage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more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prosperous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1700" spc="-5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5409-76E3-3477-5F6F-57557DAC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271C2EA-236D-7A03-51E0-3A745B76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84787D-4F78-A102-A4A4-6D5F3381C465}"/>
              </a:ext>
            </a:extLst>
          </p:cNvPr>
          <p:cNvSpPr txBox="1"/>
          <p:nvPr/>
        </p:nvSpPr>
        <p:spPr>
          <a:xfrm>
            <a:off x="1524000" y="22098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THANK YOU</a:t>
            </a:r>
            <a:endParaRPr lang="en-IN" sz="2400" dirty="0">
              <a:solidFill>
                <a:schemeClr val="accent5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05200" y="49930"/>
            <a:ext cx="191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Sub-Headings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0" y="370531"/>
            <a:ext cx="9067800" cy="362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120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1.1</a:t>
            </a:r>
            <a:r>
              <a:rPr sz="1700" b="1" spc="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Potential use cases of </a:t>
            </a:r>
            <a:r>
              <a:rPr sz="1700" b="1" spc="-5" dirty="0">
                <a:latin typeface="Times New Roman"/>
                <a:cs typeface="Times New Roman"/>
              </a:rPr>
              <a:t>AI </a:t>
            </a:r>
            <a:r>
              <a:rPr sz="1700" b="1" dirty="0">
                <a:latin typeface="Times New Roman"/>
                <a:cs typeface="Times New Roman"/>
              </a:rPr>
              <a:t>in </a:t>
            </a:r>
            <a:r>
              <a:rPr sz="1700" b="1" spc="-5" dirty="0">
                <a:latin typeface="Times New Roman"/>
                <a:cs typeface="Times New Roman"/>
              </a:rPr>
              <a:t>Smart </a:t>
            </a:r>
            <a:r>
              <a:rPr sz="1700" b="1" dirty="0">
                <a:latin typeface="Times New Roman"/>
                <a:cs typeface="Times New Roman"/>
              </a:rPr>
              <a:t>Cities: </a:t>
            </a:r>
            <a:r>
              <a:rPr sz="1700" spc="-5" dirty="0">
                <a:latin typeface="Times New Roman"/>
                <a:cs typeface="Times New Roman"/>
              </a:rPr>
              <a:t>This sub-heading could </a:t>
            </a:r>
            <a:r>
              <a:rPr sz="1700" dirty="0">
                <a:latin typeface="Times New Roman"/>
                <a:cs typeface="Times New Roman"/>
              </a:rPr>
              <a:t>focus </a:t>
            </a:r>
            <a:r>
              <a:rPr sz="1700" spc="-5" dirty="0">
                <a:latin typeface="Times New Roman"/>
                <a:cs typeface="Times New Roman"/>
              </a:rPr>
              <a:t>on the various benefits that AI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technology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can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bring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smart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cities,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such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improved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infrastructure,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enhanced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public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services,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and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increased </a:t>
            </a:r>
            <a:r>
              <a:rPr sz="1700" spc="-5" dirty="0">
                <a:latin typeface="Times New Roman"/>
                <a:cs typeface="Times New Roman"/>
              </a:rPr>
              <a:t> efficiency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sustainability</a:t>
            </a:r>
            <a:r>
              <a:rPr sz="1700" b="1" spc="-5" dirty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355600" marR="8890" indent="-342900" algn="just">
              <a:lnSpc>
                <a:spcPct val="101200"/>
              </a:lnSpc>
              <a:spcBef>
                <a:spcPts val="565"/>
              </a:spcBef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Public transit. </a:t>
            </a:r>
            <a:r>
              <a:rPr sz="1700" spc="-5" dirty="0">
                <a:latin typeface="Times New Roman"/>
                <a:cs typeface="Times New Roman"/>
              </a:rPr>
              <a:t>Cities with vast transit infrastructure and </a:t>
            </a:r>
            <a:r>
              <a:rPr sz="1700" spc="-10" dirty="0">
                <a:latin typeface="Times New Roman"/>
                <a:cs typeface="Times New Roman"/>
              </a:rPr>
              <a:t>systems </a:t>
            </a:r>
            <a:r>
              <a:rPr sz="1700" spc="-5" dirty="0">
                <a:latin typeface="Times New Roman"/>
                <a:cs typeface="Times New Roman"/>
              </a:rPr>
              <a:t>can benefit </a:t>
            </a:r>
            <a:r>
              <a:rPr sz="1700" dirty="0">
                <a:latin typeface="Times New Roman"/>
                <a:cs typeface="Times New Roman"/>
              </a:rPr>
              <a:t>from </a:t>
            </a:r>
            <a:r>
              <a:rPr sz="1700" spc="-5" dirty="0">
                <a:latin typeface="Times New Roman"/>
                <a:cs typeface="Times New Roman"/>
              </a:rPr>
              <a:t>applications that harmonise </a:t>
            </a:r>
            <a:r>
              <a:rPr sz="1700" spc="-1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 experience of its riders. Passengers of trains, buses and cars can provide real-time information through their mobile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 communicate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delays,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breakdowns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less congested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routes.</a:t>
            </a:r>
            <a:endParaRPr sz="17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Public</a:t>
            </a:r>
            <a:r>
              <a:rPr sz="1700" b="1" spc="-25" dirty="0">
                <a:latin typeface="Times New Roman"/>
                <a:cs typeface="Times New Roman"/>
              </a:rPr>
              <a:t> </a:t>
            </a:r>
            <a:r>
              <a:rPr sz="1700" b="1" spc="-10" dirty="0">
                <a:latin typeface="Times New Roman"/>
                <a:cs typeface="Times New Roman"/>
              </a:rPr>
              <a:t>safety.</a:t>
            </a:r>
            <a:r>
              <a:rPr sz="1700" b="1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same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networks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sensors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cameras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save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lives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lower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crime.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Traffic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lights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congestion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emergency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services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get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their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destinations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quicker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more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safely.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Cities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gather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accidents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choose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other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factors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measure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order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develop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predictive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preventative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measures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5" dirty="0">
                <a:latin typeface="Times New Roman"/>
                <a:cs typeface="Times New Roman"/>
              </a:rPr>
              <a:t> 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future.</a:t>
            </a:r>
            <a:endParaRPr sz="1700" dirty="0">
              <a:latin typeface="Times New Roman"/>
              <a:cs typeface="Times New Roman"/>
            </a:endParaRPr>
          </a:p>
          <a:p>
            <a:pPr marL="355600" marR="772795" indent="-342900">
              <a:lnSpc>
                <a:spcPct val="103099"/>
              </a:lnSpc>
              <a:spcBef>
                <a:spcPts val="6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Power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grids.</a:t>
            </a:r>
            <a:r>
              <a:rPr sz="1700" b="1" spc="1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AI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Smart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Cities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have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potential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safety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power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grids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improve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performance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management.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995626"/>
            <a:ext cx="4677715" cy="25831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50235" y="5962599"/>
            <a:ext cx="357124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dirty="0">
                <a:latin typeface="Palatino Linotype"/>
                <a:cs typeface="Palatino Linotype"/>
              </a:rPr>
              <a:t> 2: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Use</a:t>
            </a:r>
            <a:r>
              <a:rPr sz="1800" spc="-2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cases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for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a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smart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spc="-5" dirty="0">
                <a:latin typeface="Palatino Linotype"/>
                <a:cs typeface="Palatino Linotype"/>
              </a:rPr>
              <a:t>city:</a:t>
            </a:r>
            <a:endParaRPr sz="1800" dirty="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06" y="6629400"/>
            <a:ext cx="45720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52400"/>
            <a:ext cx="8686800" cy="56509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93675" indent="-342900">
              <a:lnSpc>
                <a:spcPct val="1014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1.2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Challenges and Ethical Implications </a:t>
            </a:r>
            <a:r>
              <a:rPr b="1" dirty="0">
                <a:latin typeface="Times New Roman"/>
                <a:cs typeface="Times New Roman"/>
              </a:rPr>
              <a:t>of </a:t>
            </a:r>
            <a:r>
              <a:rPr b="1" spc="-5" dirty="0">
                <a:latin typeface="Times New Roman"/>
                <a:cs typeface="Times New Roman"/>
              </a:rPr>
              <a:t>AI in </a:t>
            </a:r>
            <a:r>
              <a:rPr b="1" spc="-10" dirty="0">
                <a:latin typeface="Times New Roman"/>
                <a:cs typeface="Times New Roman"/>
              </a:rPr>
              <a:t>Smart </a:t>
            </a:r>
            <a:r>
              <a:rPr b="1" spc="-5" dirty="0">
                <a:latin typeface="Times New Roman"/>
                <a:cs typeface="Times New Roman"/>
              </a:rPr>
              <a:t>Cities: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This </a:t>
            </a:r>
            <a:r>
              <a:rPr dirty="0">
                <a:latin typeface="Times New Roman"/>
                <a:cs typeface="Times New Roman"/>
              </a:rPr>
              <a:t>sub-heading could explore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some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potential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challenges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ethical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concerns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associated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integration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smart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cities,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such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privacy,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security,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potential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for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bias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discrimination.</a:t>
            </a:r>
            <a:endParaRPr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400"/>
              </a:lnSpc>
              <a:spcBef>
                <a:spcPts val="7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Privacy and data protection: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 systems </a:t>
            </a:r>
            <a:r>
              <a:rPr dirty="0">
                <a:latin typeface="Times New Roman"/>
                <a:cs typeface="Times New Roman"/>
              </a:rPr>
              <a:t>in </a:t>
            </a:r>
            <a:r>
              <a:rPr spc="-5" dirty="0">
                <a:latin typeface="Times New Roman"/>
                <a:cs typeface="Times New Roman"/>
              </a:rPr>
              <a:t>smart </a:t>
            </a:r>
            <a:r>
              <a:rPr dirty="0">
                <a:latin typeface="Times New Roman"/>
                <a:cs typeface="Times New Roman"/>
              </a:rPr>
              <a:t>cities collect vast </a:t>
            </a:r>
            <a:r>
              <a:rPr spc="-5" dirty="0">
                <a:latin typeface="Times New Roman"/>
                <a:cs typeface="Times New Roman"/>
              </a:rPr>
              <a:t>amounts </a:t>
            </a:r>
            <a:r>
              <a:rPr dirty="0">
                <a:latin typeface="Times New Roman"/>
                <a:cs typeface="Times New Roman"/>
              </a:rPr>
              <a:t>of data on citizens,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including </a:t>
            </a:r>
            <a:r>
              <a:rPr dirty="0">
                <a:latin typeface="Times New Roman"/>
                <a:cs typeface="Times New Roman"/>
              </a:rPr>
              <a:t>personal </a:t>
            </a:r>
            <a:r>
              <a:rPr spc="-5" dirty="0">
                <a:latin typeface="Times New Roman"/>
                <a:cs typeface="Times New Roman"/>
              </a:rPr>
              <a:t>information </a:t>
            </a:r>
            <a:r>
              <a:rPr dirty="0">
                <a:latin typeface="Times New Roman"/>
                <a:cs typeface="Times New Roman"/>
              </a:rPr>
              <a:t>such as location, </a:t>
            </a:r>
            <a:r>
              <a:rPr spc="-5" dirty="0">
                <a:latin typeface="Times New Roman"/>
                <a:cs typeface="Times New Roman"/>
              </a:rPr>
              <a:t>behavior, </a:t>
            </a:r>
            <a:r>
              <a:rPr dirty="0">
                <a:latin typeface="Times New Roman"/>
                <a:cs typeface="Times New Roman"/>
              </a:rPr>
              <a:t>and preferences. It is </a:t>
            </a:r>
            <a:r>
              <a:rPr spc="-5" dirty="0">
                <a:latin typeface="Times New Roman"/>
                <a:cs typeface="Times New Roman"/>
              </a:rPr>
              <a:t>important </a:t>
            </a:r>
            <a:r>
              <a:rPr dirty="0">
                <a:latin typeface="Times New Roman"/>
                <a:cs typeface="Times New Roman"/>
              </a:rPr>
              <a:t>to ensure that </a:t>
            </a:r>
            <a:r>
              <a:rPr spc="-5" dirty="0">
                <a:latin typeface="Times New Roman"/>
                <a:cs typeface="Times New Roman"/>
              </a:rPr>
              <a:t>this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data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protected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citizens'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privacy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rights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 </a:t>
            </a:r>
            <a:r>
              <a:rPr spc="5" dirty="0">
                <a:latin typeface="Times New Roman"/>
                <a:cs typeface="Times New Roman"/>
              </a:rPr>
              <a:t>respected.</a:t>
            </a:r>
            <a:endParaRPr dirty="0">
              <a:latin typeface="Times New Roman"/>
              <a:cs typeface="Times New Roman"/>
            </a:endParaRPr>
          </a:p>
          <a:p>
            <a:pPr marL="355600" marR="411480" indent="-34290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Security </a:t>
            </a:r>
            <a:r>
              <a:rPr b="1" dirty="0">
                <a:latin typeface="Times New Roman"/>
                <a:cs typeface="Times New Roman"/>
              </a:rPr>
              <a:t>and safety: </a:t>
            </a:r>
            <a:r>
              <a:rPr spc="-5" dirty="0">
                <a:latin typeface="Times New Roman"/>
                <a:cs typeface="Times New Roman"/>
              </a:rPr>
              <a:t>AI systems </a:t>
            </a:r>
            <a:r>
              <a:rPr dirty="0">
                <a:latin typeface="Times New Roman"/>
                <a:cs typeface="Times New Roman"/>
              </a:rPr>
              <a:t>in </a:t>
            </a:r>
            <a:r>
              <a:rPr spc="-5" dirty="0">
                <a:latin typeface="Times New Roman"/>
                <a:cs typeface="Times New Roman"/>
              </a:rPr>
              <a:t>smart </a:t>
            </a:r>
            <a:r>
              <a:rPr dirty="0">
                <a:latin typeface="Times New Roman"/>
                <a:cs typeface="Times New Roman"/>
              </a:rPr>
              <a:t>cities </a:t>
            </a:r>
            <a:r>
              <a:rPr spc="-10" dirty="0">
                <a:latin typeface="Times New Roman"/>
                <a:cs typeface="Times New Roman"/>
              </a:rPr>
              <a:t>may </a:t>
            </a:r>
            <a:r>
              <a:rPr dirty="0">
                <a:latin typeface="Times New Roman"/>
                <a:cs typeface="Times New Roman"/>
              </a:rPr>
              <a:t>be vulnerable to cyberattacks or other security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threats.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important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ensure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these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secure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they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do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pose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risk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public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safety.</a:t>
            </a:r>
            <a:endParaRPr dirty="0">
              <a:latin typeface="Times New Roman"/>
              <a:cs typeface="Times New Roman"/>
            </a:endParaRPr>
          </a:p>
          <a:p>
            <a:pPr marL="355600" marR="381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Ethical </a:t>
            </a:r>
            <a:r>
              <a:rPr b="1" spc="-5" dirty="0">
                <a:latin typeface="Times New Roman"/>
                <a:cs typeface="Times New Roman"/>
              </a:rPr>
              <a:t>governance: </a:t>
            </a:r>
            <a:r>
              <a:rPr spc="-5" dirty="0">
                <a:latin typeface="Times New Roman"/>
                <a:cs typeface="Times New Roman"/>
              </a:rPr>
              <a:t>There </a:t>
            </a:r>
            <a:r>
              <a:rPr dirty="0">
                <a:latin typeface="Times New Roman"/>
                <a:cs typeface="Times New Roman"/>
              </a:rPr>
              <a:t>should be clear guidelines and ethical principles in place to govern 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use of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smart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cities.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This</a:t>
            </a:r>
            <a:r>
              <a:rPr dirty="0">
                <a:latin typeface="Times New Roman"/>
                <a:cs typeface="Times New Roman"/>
              </a:rPr>
              <a:t> includes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ensuring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these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developed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 deployed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 a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way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aligns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societal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values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principles,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subject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appropriate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oversight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regulation.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marR="3162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Bias and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discrimination: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are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only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good</a:t>
            </a:r>
            <a:r>
              <a:rPr spc="-10" dirty="0">
                <a:latin typeface="Times New Roman"/>
                <a:cs typeface="Times New Roman"/>
              </a:rPr>
              <a:t> 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data they are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trained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on.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If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data </a:t>
            </a:r>
            <a:r>
              <a:rPr spc="-3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used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-5" dirty="0">
                <a:latin typeface="Times New Roman"/>
                <a:cs typeface="Times New Roman"/>
              </a:rPr>
              <a:t>train these systems is biased, then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results will </a:t>
            </a:r>
            <a:r>
              <a:rPr dirty="0">
                <a:latin typeface="Times New Roman"/>
                <a:cs typeface="Times New Roman"/>
              </a:rPr>
              <a:t>be </a:t>
            </a:r>
            <a:r>
              <a:rPr spc="-5" dirty="0">
                <a:latin typeface="Times New Roman"/>
                <a:cs typeface="Times New Roman"/>
              </a:rPr>
              <a:t>biased </a:t>
            </a:r>
            <a:r>
              <a:rPr spc="-10" dirty="0">
                <a:latin typeface="Times New Roman"/>
                <a:cs typeface="Times New Roman"/>
              </a:rPr>
              <a:t>as </a:t>
            </a:r>
            <a:r>
              <a:rPr spc="-5" dirty="0">
                <a:latin typeface="Times New Roman"/>
                <a:cs typeface="Times New Roman"/>
              </a:rPr>
              <a:t>well. This </a:t>
            </a:r>
            <a:r>
              <a:rPr spc="-10" dirty="0">
                <a:latin typeface="Times New Roman"/>
                <a:cs typeface="Times New Roman"/>
              </a:rPr>
              <a:t>can </a:t>
            </a:r>
            <a:r>
              <a:rPr spc="-5" dirty="0">
                <a:latin typeface="Times New Roman"/>
                <a:cs typeface="Times New Roman"/>
              </a:rPr>
              <a:t>lead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discrimination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against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certain </a:t>
            </a:r>
            <a:r>
              <a:rPr dirty="0">
                <a:latin typeface="Times New Roman"/>
                <a:cs typeface="Times New Roman"/>
              </a:rPr>
              <a:t>groups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people,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such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those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from</a:t>
            </a:r>
            <a:r>
              <a:rPr spc="-10" dirty="0">
                <a:latin typeface="Times New Roman"/>
                <a:cs typeface="Times New Roman"/>
              </a:rPr>
              <a:t> marginalized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communities</a:t>
            </a:r>
            <a:r>
              <a:rPr sz="1500" spc="-5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7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8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540455"/>
            <a:ext cx="9144000" cy="60330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105"/>
              </a:spcBef>
            </a:pPr>
            <a:r>
              <a:rPr lang="en-IN" sz="2300" b="1" dirty="0">
                <a:latin typeface="Times New Roman"/>
                <a:cs typeface="Times New Roman"/>
              </a:rPr>
              <a:t>        </a:t>
            </a:r>
            <a:r>
              <a:rPr sz="2300" b="1" dirty="0">
                <a:latin typeface="Times New Roman"/>
                <a:cs typeface="Times New Roman"/>
              </a:rPr>
              <a:t>DIFFERENT</a:t>
            </a:r>
            <a:r>
              <a:rPr sz="2300" b="1" spc="-195" dirty="0">
                <a:latin typeface="Times New Roman"/>
                <a:cs typeface="Times New Roman"/>
              </a:rPr>
              <a:t> </a:t>
            </a:r>
            <a:r>
              <a:rPr sz="2300" b="1" spc="-15" dirty="0">
                <a:latin typeface="Times New Roman"/>
                <a:cs typeface="Times New Roman"/>
              </a:rPr>
              <a:t>APPLICATIONS</a:t>
            </a:r>
            <a:r>
              <a:rPr sz="2300" b="1" spc="-30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OF</a:t>
            </a:r>
            <a:r>
              <a:rPr sz="2300" b="1" spc="-22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AI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IN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spc="-15" dirty="0">
                <a:latin typeface="Times New Roman"/>
                <a:cs typeface="Times New Roman"/>
              </a:rPr>
              <a:t>SMART</a:t>
            </a:r>
            <a:r>
              <a:rPr sz="2300" b="1" spc="-5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CITIES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(AI)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development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several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applications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sustainability,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 for citizens.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Here are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some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examples: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13779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2.1 </a:t>
            </a:r>
            <a:r>
              <a:rPr sz="2000" b="1" spc="-15" dirty="0">
                <a:latin typeface="Times New Roman"/>
                <a:cs typeface="Times New Roman"/>
              </a:rPr>
              <a:t>Traffic </a:t>
            </a:r>
            <a:r>
              <a:rPr sz="2000" b="1" dirty="0">
                <a:latin typeface="Times New Roman"/>
                <a:cs typeface="Times New Roman"/>
              </a:rPr>
              <a:t>management: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to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flow,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 congestion, 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 on city streets. This can be achieved through technologies such as predictive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modeling,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signals,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autonomous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82550" indent="-342900" algn="just">
              <a:lnSpc>
                <a:spcPct val="100000"/>
              </a:lnSpc>
              <a:spcBef>
                <a:spcPts val="10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2.2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Energy Management: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be used to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 by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usage,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adjusting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supply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match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demand.</a:t>
            </a:r>
            <a:endParaRPr sz="2000" dirty="0">
              <a:latin typeface="Times New Roman"/>
              <a:cs typeface="Times New Roman"/>
            </a:endParaRPr>
          </a:p>
          <a:p>
            <a:pPr marL="355600" marR="328295" indent="-342900" algn="just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 and infrastructure, reducing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 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lowering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costs. This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 lighting and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heating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energy-efficient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building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design.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52400"/>
            <a:ext cx="9144000" cy="592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68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2.3</a:t>
            </a:r>
            <a:r>
              <a:rPr sz="2000" b="1" spc="40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Waste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management: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collection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routes,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areas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highest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production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volumes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recycling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rates.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bins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collection.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1390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2.4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Public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safety: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 detecting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criminal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activity,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hazards,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systems,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2254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2.5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Smart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Homes: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automate home appliances,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consumption,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security.</a:t>
            </a:r>
            <a:endParaRPr sz="2000" dirty="0">
              <a:latin typeface="Times New Roman"/>
              <a:cs typeface="Times New Roman"/>
            </a:endParaRPr>
          </a:p>
          <a:p>
            <a:pPr marL="355600" marR="441959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building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operations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maintenance,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efficiency.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be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automation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maintenance.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2.6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Urban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planning: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planning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design and functionality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 This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predictive 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land-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modeling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3D urban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visualization.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9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07923"/>
            <a:ext cx="7939405" cy="24436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2.7</a:t>
            </a:r>
            <a:r>
              <a:rPr sz="2000" b="1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Healthcare:</a:t>
            </a:r>
            <a:r>
              <a:rPr sz="2000" b="1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used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health,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outbreaks,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endParaRPr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resources.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2.8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Citizen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engagement: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engagement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participation</a:t>
            </a:r>
            <a:r>
              <a:rPr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 </a:t>
            </a:r>
            <a:r>
              <a:rPr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decision-making. This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chatbots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virtual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assistants, </a:t>
            </a:r>
            <a:r>
              <a:rPr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which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provide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 and services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them navigate city services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resources.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2971800"/>
            <a:ext cx="60198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6601" y="6019800"/>
            <a:ext cx="304800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3:</a:t>
            </a:r>
            <a:r>
              <a:rPr sz="1800" spc="-9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Applications</a:t>
            </a:r>
            <a:r>
              <a:rPr sz="1800" spc="-1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of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IoT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" y="6629400"/>
            <a:ext cx="480034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500" dirty="0">
                <a:latin typeface="Palatino Linotype"/>
                <a:cs typeface="Palatino Linotype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28600" y="314157"/>
            <a:ext cx="8458200" cy="3222036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IM</a:t>
            </a:r>
            <a:r>
              <a:rPr sz="2400" b="1" spc="-155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ACT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AI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SMA</a:t>
            </a:r>
            <a:r>
              <a:rPr sz="2400" b="1" spc="-8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CITI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 marL="355600" marR="26670" indent="-3429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greatly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costs,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 the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ways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which</a:t>
            </a:r>
            <a:r>
              <a:rPr sz="20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already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making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endParaRPr sz="20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local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global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warming,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z="20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levels.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Using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z="2000" spc="1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z="20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control</a:t>
            </a:r>
            <a:r>
              <a:rPr sz="2000"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consumption,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allows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authorities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well-informed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best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747" y="3622286"/>
            <a:ext cx="5029200" cy="29215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29054" y="6255473"/>
            <a:ext cx="632434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spc="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4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AI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IoT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help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smart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experience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" y="6629400"/>
            <a:ext cx="480034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500" dirty="0">
                <a:latin typeface="Palatino Linotype"/>
                <a:cs typeface="Palatino Linotype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49"/>
            <a:ext cx="8021955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15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solidFill>
                  <a:srgbClr val="252525"/>
                </a:solidFill>
                <a:latin typeface="Times New Roman"/>
                <a:cs typeface="Times New Roman"/>
              </a:rPr>
              <a:t>3.1</a:t>
            </a:r>
            <a:r>
              <a:rPr b="1" spc="4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-50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Traffic</a:t>
            </a:r>
            <a:r>
              <a:rPr b="1" spc="-4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Management: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flow,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road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real-time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collected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signal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timings,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reroute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495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AI-based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buses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trains.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passenger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frequency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routing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meet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needs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commuters.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approach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AI-based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accordingly.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if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event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expected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draw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large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number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particular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accommodate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influx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congestion.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162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greatly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pollution,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3559</Words>
  <Application>Microsoft Office PowerPoint</Application>
  <PresentationFormat>On-screen Show (4:3)</PresentationFormat>
  <Paragraphs>188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MT</vt:lpstr>
      <vt:lpstr>Berlin Sans FB Demi</vt:lpstr>
      <vt:lpstr>Calibri</vt:lpstr>
      <vt:lpstr>Calibri Light</vt:lpstr>
      <vt:lpstr>Palatino Linotype</vt:lpstr>
      <vt:lpstr>Times New Roman</vt:lpstr>
      <vt:lpstr>Verdana</vt:lpstr>
      <vt:lpstr>Office Theme</vt:lpstr>
      <vt:lpstr>PowerPoint Presentation</vt:lpstr>
      <vt:lpstr>PowerPoint Presentation</vt:lpstr>
      <vt:lpstr>Sub-Headings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Kaushik Aaryan</cp:lastModifiedBy>
  <cp:revision>9</cp:revision>
  <dcterms:created xsi:type="dcterms:W3CDTF">2023-04-21T18:17:24Z</dcterms:created>
  <dcterms:modified xsi:type="dcterms:W3CDTF">2023-04-24T14:44:24Z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2023-04-21T00:00:00Z</vt:filetime>
  </property>
</Properties>
</file>